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Fraunces Bold" charset="1" panose="00000000000000000000"/>
      <p:regular r:id="rId15"/>
    </p:embeddedFont>
    <p:embeddedFont>
      <p:font typeface="Arimo" charset="1" panose="020B06040202020202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2913012"/>
            <a:ext cx="9445526" cy="3562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Understanding Economics: Microeconomics vs. Macroeconomics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6796385"/>
            <a:ext cx="9445526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Exploring the foundational pillars that shape our economic world.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2249389"/>
            <a:ext cx="9247435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What is Microeconomics?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73188" y="3702398"/>
            <a:ext cx="5283547" cy="3108871"/>
            <a:chOff x="0" y="0"/>
            <a:chExt cx="7044730" cy="41451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6993890" cy="4094353"/>
            </a:xfrm>
            <a:custGeom>
              <a:avLst/>
              <a:gdLst/>
              <a:ahLst/>
              <a:cxnLst/>
              <a:rect r="r" b="b" t="t" l="l"/>
              <a:pathLst>
                <a:path h="4094353" w="6993890">
                  <a:moveTo>
                    <a:pt x="0" y="243840"/>
                  </a:moveTo>
                  <a:cubicBezTo>
                    <a:pt x="0" y="109220"/>
                    <a:pt x="109728" y="0"/>
                    <a:pt x="245110" y="0"/>
                  </a:cubicBezTo>
                  <a:lnTo>
                    <a:pt x="6748780" y="0"/>
                  </a:lnTo>
                  <a:cubicBezTo>
                    <a:pt x="6884162" y="0"/>
                    <a:pt x="6993890" y="109220"/>
                    <a:pt x="6993890" y="243840"/>
                  </a:cubicBezTo>
                  <a:lnTo>
                    <a:pt x="6993890" y="3850513"/>
                  </a:lnTo>
                  <a:cubicBezTo>
                    <a:pt x="6993890" y="3985133"/>
                    <a:pt x="6884162" y="4094353"/>
                    <a:pt x="6748780" y="4094353"/>
                  </a:cubicBezTo>
                  <a:lnTo>
                    <a:pt x="245110" y="4094353"/>
                  </a:lnTo>
                  <a:cubicBezTo>
                    <a:pt x="109728" y="4094353"/>
                    <a:pt x="0" y="3985133"/>
                    <a:pt x="0" y="3850513"/>
                  </a:cubicBezTo>
                  <a:close/>
                </a:path>
              </a:pathLst>
            </a:custGeom>
            <a:solidFill>
              <a:srgbClr val="FAFFFA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044690" cy="4145153"/>
            </a:xfrm>
            <a:custGeom>
              <a:avLst/>
              <a:gdLst/>
              <a:ahLst/>
              <a:cxnLst/>
              <a:rect r="r" b="b" t="t" l="l"/>
              <a:pathLst>
                <a:path h="4145153" w="7044690">
                  <a:moveTo>
                    <a:pt x="0" y="269240"/>
                  </a:moveTo>
                  <a:cubicBezTo>
                    <a:pt x="0" y="120396"/>
                    <a:pt x="121285" y="0"/>
                    <a:pt x="270510" y="0"/>
                  </a:cubicBezTo>
                  <a:lnTo>
                    <a:pt x="6774180" y="0"/>
                  </a:lnTo>
                  <a:lnTo>
                    <a:pt x="6774180" y="25400"/>
                  </a:lnTo>
                  <a:lnTo>
                    <a:pt x="6774180" y="0"/>
                  </a:lnTo>
                  <a:cubicBezTo>
                    <a:pt x="6923405" y="0"/>
                    <a:pt x="7044690" y="120396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3875913"/>
                  </a:lnTo>
                  <a:lnTo>
                    <a:pt x="7019290" y="3875913"/>
                  </a:lnTo>
                  <a:lnTo>
                    <a:pt x="7044690" y="3875913"/>
                  </a:lnTo>
                  <a:cubicBezTo>
                    <a:pt x="7044690" y="4024757"/>
                    <a:pt x="6923405" y="4145153"/>
                    <a:pt x="6774180" y="4145153"/>
                  </a:cubicBezTo>
                  <a:lnTo>
                    <a:pt x="6774180" y="4119753"/>
                  </a:lnTo>
                  <a:lnTo>
                    <a:pt x="6774180" y="4145153"/>
                  </a:lnTo>
                  <a:lnTo>
                    <a:pt x="270510" y="4145153"/>
                  </a:lnTo>
                  <a:lnTo>
                    <a:pt x="270510" y="4119753"/>
                  </a:lnTo>
                  <a:lnTo>
                    <a:pt x="270510" y="4145153"/>
                  </a:lnTo>
                  <a:cubicBezTo>
                    <a:pt x="121285" y="4145153"/>
                    <a:pt x="0" y="4024757"/>
                    <a:pt x="0" y="387591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875913"/>
                  </a:lnTo>
                  <a:lnTo>
                    <a:pt x="25400" y="3875913"/>
                  </a:lnTo>
                  <a:lnTo>
                    <a:pt x="50800" y="3875913"/>
                  </a:lnTo>
                  <a:cubicBezTo>
                    <a:pt x="50800" y="3996436"/>
                    <a:pt x="149098" y="4094353"/>
                    <a:pt x="270510" y="4094353"/>
                  </a:cubicBezTo>
                  <a:lnTo>
                    <a:pt x="6774180" y="4094353"/>
                  </a:lnTo>
                  <a:cubicBezTo>
                    <a:pt x="6895592" y="4094353"/>
                    <a:pt x="6993890" y="3996436"/>
                    <a:pt x="6993890" y="3875913"/>
                  </a:cubicBezTo>
                  <a:lnTo>
                    <a:pt x="6993890" y="269240"/>
                  </a:lnTo>
                  <a:cubicBezTo>
                    <a:pt x="6993890" y="148717"/>
                    <a:pt x="6895592" y="50800"/>
                    <a:pt x="6774180" y="50800"/>
                  </a:cubicBezTo>
                  <a:lnTo>
                    <a:pt x="270510" y="50800"/>
                  </a:lnTo>
                  <a:lnTo>
                    <a:pt x="270510" y="25400"/>
                  </a:lnTo>
                  <a:lnTo>
                    <a:pt x="270510" y="50800"/>
                  </a:lnTo>
                  <a:cubicBezTo>
                    <a:pt x="149098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54138" y="3721448"/>
            <a:ext cx="152400" cy="3070771"/>
            <a:chOff x="0" y="0"/>
            <a:chExt cx="203200" cy="409436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3200" cy="4094353"/>
            </a:xfrm>
            <a:custGeom>
              <a:avLst/>
              <a:gdLst/>
              <a:ahLst/>
              <a:cxnLst/>
              <a:rect r="r" b="b" t="t" l="l"/>
              <a:pathLst>
                <a:path h="4094353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992753"/>
                  </a:lnTo>
                  <a:cubicBezTo>
                    <a:pt x="203200" y="4048887"/>
                    <a:pt x="157734" y="4094353"/>
                    <a:pt x="101600" y="4094353"/>
                  </a:cubicBezTo>
                  <a:cubicBezTo>
                    <a:pt x="45466" y="4094353"/>
                    <a:pt x="0" y="4048887"/>
                    <a:pt x="0" y="3992753"/>
                  </a:cubicBezTo>
                  <a:close/>
                </a:path>
              </a:pathLst>
            </a:custGeom>
            <a:solidFill>
              <a:srgbClr val="438951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28155" y="403354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Individual Focus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8155" y="4551312"/>
            <a:ext cx="4487912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Studies economic behavior of individual units: consumers, households, and firms.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502152" y="3702398"/>
            <a:ext cx="5283547" cy="3108871"/>
            <a:chOff x="0" y="0"/>
            <a:chExt cx="7044730" cy="414516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00" y="25400"/>
              <a:ext cx="6993890" cy="4094353"/>
            </a:xfrm>
            <a:custGeom>
              <a:avLst/>
              <a:gdLst/>
              <a:ahLst/>
              <a:cxnLst/>
              <a:rect r="r" b="b" t="t" l="l"/>
              <a:pathLst>
                <a:path h="4094353" w="6993890">
                  <a:moveTo>
                    <a:pt x="0" y="243840"/>
                  </a:moveTo>
                  <a:cubicBezTo>
                    <a:pt x="0" y="109220"/>
                    <a:pt x="109728" y="0"/>
                    <a:pt x="245110" y="0"/>
                  </a:cubicBezTo>
                  <a:lnTo>
                    <a:pt x="6748780" y="0"/>
                  </a:lnTo>
                  <a:cubicBezTo>
                    <a:pt x="6884162" y="0"/>
                    <a:pt x="6993890" y="109220"/>
                    <a:pt x="6993890" y="243840"/>
                  </a:cubicBezTo>
                  <a:lnTo>
                    <a:pt x="6993890" y="3850513"/>
                  </a:lnTo>
                  <a:cubicBezTo>
                    <a:pt x="6993890" y="3985133"/>
                    <a:pt x="6884162" y="4094353"/>
                    <a:pt x="6748780" y="4094353"/>
                  </a:cubicBezTo>
                  <a:lnTo>
                    <a:pt x="245110" y="4094353"/>
                  </a:lnTo>
                  <a:cubicBezTo>
                    <a:pt x="109728" y="4094353"/>
                    <a:pt x="0" y="3985133"/>
                    <a:pt x="0" y="3850513"/>
                  </a:cubicBezTo>
                  <a:close/>
                </a:path>
              </a:pathLst>
            </a:custGeom>
            <a:solidFill>
              <a:srgbClr val="FAFFFA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044690" cy="4145153"/>
            </a:xfrm>
            <a:custGeom>
              <a:avLst/>
              <a:gdLst/>
              <a:ahLst/>
              <a:cxnLst/>
              <a:rect r="r" b="b" t="t" l="l"/>
              <a:pathLst>
                <a:path h="4145153" w="7044690">
                  <a:moveTo>
                    <a:pt x="0" y="269240"/>
                  </a:moveTo>
                  <a:cubicBezTo>
                    <a:pt x="0" y="120396"/>
                    <a:pt x="121285" y="0"/>
                    <a:pt x="270510" y="0"/>
                  </a:cubicBezTo>
                  <a:lnTo>
                    <a:pt x="6774180" y="0"/>
                  </a:lnTo>
                  <a:lnTo>
                    <a:pt x="6774180" y="25400"/>
                  </a:lnTo>
                  <a:lnTo>
                    <a:pt x="6774180" y="0"/>
                  </a:lnTo>
                  <a:cubicBezTo>
                    <a:pt x="6923405" y="0"/>
                    <a:pt x="7044690" y="120396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3875913"/>
                  </a:lnTo>
                  <a:lnTo>
                    <a:pt x="7019290" y="3875913"/>
                  </a:lnTo>
                  <a:lnTo>
                    <a:pt x="7044690" y="3875913"/>
                  </a:lnTo>
                  <a:cubicBezTo>
                    <a:pt x="7044690" y="4024757"/>
                    <a:pt x="6923405" y="4145153"/>
                    <a:pt x="6774180" y="4145153"/>
                  </a:cubicBezTo>
                  <a:lnTo>
                    <a:pt x="6774180" y="4119753"/>
                  </a:lnTo>
                  <a:lnTo>
                    <a:pt x="6774180" y="4145153"/>
                  </a:lnTo>
                  <a:lnTo>
                    <a:pt x="270510" y="4145153"/>
                  </a:lnTo>
                  <a:lnTo>
                    <a:pt x="270510" y="4119753"/>
                  </a:lnTo>
                  <a:lnTo>
                    <a:pt x="270510" y="4145153"/>
                  </a:lnTo>
                  <a:cubicBezTo>
                    <a:pt x="121285" y="4145153"/>
                    <a:pt x="0" y="4024757"/>
                    <a:pt x="0" y="387591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875913"/>
                  </a:lnTo>
                  <a:lnTo>
                    <a:pt x="25400" y="3875913"/>
                  </a:lnTo>
                  <a:lnTo>
                    <a:pt x="50800" y="3875913"/>
                  </a:lnTo>
                  <a:cubicBezTo>
                    <a:pt x="50800" y="3996436"/>
                    <a:pt x="149098" y="4094353"/>
                    <a:pt x="270510" y="4094353"/>
                  </a:cubicBezTo>
                  <a:lnTo>
                    <a:pt x="6774180" y="4094353"/>
                  </a:lnTo>
                  <a:cubicBezTo>
                    <a:pt x="6895592" y="4094353"/>
                    <a:pt x="6993890" y="3996436"/>
                    <a:pt x="6993890" y="3875913"/>
                  </a:cubicBezTo>
                  <a:lnTo>
                    <a:pt x="6993890" y="269240"/>
                  </a:lnTo>
                  <a:cubicBezTo>
                    <a:pt x="6993890" y="148717"/>
                    <a:pt x="6895592" y="50800"/>
                    <a:pt x="6774180" y="50800"/>
                  </a:cubicBezTo>
                  <a:lnTo>
                    <a:pt x="270510" y="50800"/>
                  </a:lnTo>
                  <a:lnTo>
                    <a:pt x="270510" y="25400"/>
                  </a:lnTo>
                  <a:lnTo>
                    <a:pt x="270510" y="50800"/>
                  </a:lnTo>
                  <a:cubicBezTo>
                    <a:pt x="149098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6483102" y="3721448"/>
            <a:ext cx="152400" cy="3070771"/>
            <a:chOff x="0" y="0"/>
            <a:chExt cx="203200" cy="409436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3200" cy="4094353"/>
            </a:xfrm>
            <a:custGeom>
              <a:avLst/>
              <a:gdLst/>
              <a:ahLst/>
              <a:cxnLst/>
              <a:rect r="r" b="b" t="t" l="l"/>
              <a:pathLst>
                <a:path h="4094353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992753"/>
                  </a:lnTo>
                  <a:cubicBezTo>
                    <a:pt x="203200" y="4048887"/>
                    <a:pt x="157734" y="4094353"/>
                    <a:pt x="101600" y="4094353"/>
                  </a:cubicBezTo>
                  <a:cubicBezTo>
                    <a:pt x="45466" y="4094353"/>
                    <a:pt x="0" y="4048887"/>
                    <a:pt x="0" y="3992753"/>
                  </a:cubicBezTo>
                  <a:close/>
                </a:path>
              </a:pathLst>
            </a:custGeom>
            <a:solidFill>
              <a:srgbClr val="438951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6957120" y="403354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Market Dynamics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57120" y="4551312"/>
            <a:ext cx="4487912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Focuses on supply, demand, and price determination within specific markets.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2031116" y="3702398"/>
            <a:ext cx="5283547" cy="3108871"/>
            <a:chOff x="0" y="0"/>
            <a:chExt cx="7044730" cy="414516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25400" y="25400"/>
              <a:ext cx="6993890" cy="4094353"/>
            </a:xfrm>
            <a:custGeom>
              <a:avLst/>
              <a:gdLst/>
              <a:ahLst/>
              <a:cxnLst/>
              <a:rect r="r" b="b" t="t" l="l"/>
              <a:pathLst>
                <a:path h="4094353" w="6993890">
                  <a:moveTo>
                    <a:pt x="0" y="243840"/>
                  </a:moveTo>
                  <a:cubicBezTo>
                    <a:pt x="0" y="109220"/>
                    <a:pt x="109728" y="0"/>
                    <a:pt x="245110" y="0"/>
                  </a:cubicBezTo>
                  <a:lnTo>
                    <a:pt x="6748780" y="0"/>
                  </a:lnTo>
                  <a:cubicBezTo>
                    <a:pt x="6884162" y="0"/>
                    <a:pt x="6993890" y="109220"/>
                    <a:pt x="6993890" y="243840"/>
                  </a:cubicBezTo>
                  <a:lnTo>
                    <a:pt x="6993890" y="3850513"/>
                  </a:lnTo>
                  <a:cubicBezTo>
                    <a:pt x="6993890" y="3985133"/>
                    <a:pt x="6884162" y="4094353"/>
                    <a:pt x="6748780" y="4094353"/>
                  </a:cubicBezTo>
                  <a:lnTo>
                    <a:pt x="245110" y="4094353"/>
                  </a:lnTo>
                  <a:cubicBezTo>
                    <a:pt x="109728" y="4094353"/>
                    <a:pt x="0" y="3985133"/>
                    <a:pt x="0" y="3850513"/>
                  </a:cubicBezTo>
                  <a:close/>
                </a:path>
              </a:pathLst>
            </a:custGeom>
            <a:solidFill>
              <a:srgbClr val="FAFFFA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044690" cy="4145153"/>
            </a:xfrm>
            <a:custGeom>
              <a:avLst/>
              <a:gdLst/>
              <a:ahLst/>
              <a:cxnLst/>
              <a:rect r="r" b="b" t="t" l="l"/>
              <a:pathLst>
                <a:path h="4145153" w="7044690">
                  <a:moveTo>
                    <a:pt x="0" y="269240"/>
                  </a:moveTo>
                  <a:cubicBezTo>
                    <a:pt x="0" y="120396"/>
                    <a:pt x="121285" y="0"/>
                    <a:pt x="270510" y="0"/>
                  </a:cubicBezTo>
                  <a:lnTo>
                    <a:pt x="6774180" y="0"/>
                  </a:lnTo>
                  <a:lnTo>
                    <a:pt x="6774180" y="25400"/>
                  </a:lnTo>
                  <a:lnTo>
                    <a:pt x="6774180" y="0"/>
                  </a:lnTo>
                  <a:cubicBezTo>
                    <a:pt x="6923405" y="0"/>
                    <a:pt x="7044690" y="120396"/>
                    <a:pt x="7044690" y="269240"/>
                  </a:cubicBezTo>
                  <a:lnTo>
                    <a:pt x="7019290" y="269240"/>
                  </a:lnTo>
                  <a:lnTo>
                    <a:pt x="7044690" y="269240"/>
                  </a:lnTo>
                  <a:lnTo>
                    <a:pt x="7044690" y="3875913"/>
                  </a:lnTo>
                  <a:lnTo>
                    <a:pt x="7019290" y="3875913"/>
                  </a:lnTo>
                  <a:lnTo>
                    <a:pt x="7044690" y="3875913"/>
                  </a:lnTo>
                  <a:cubicBezTo>
                    <a:pt x="7044690" y="4024757"/>
                    <a:pt x="6923405" y="4145153"/>
                    <a:pt x="6774180" y="4145153"/>
                  </a:cubicBezTo>
                  <a:lnTo>
                    <a:pt x="6774180" y="4119753"/>
                  </a:lnTo>
                  <a:lnTo>
                    <a:pt x="6774180" y="4145153"/>
                  </a:lnTo>
                  <a:lnTo>
                    <a:pt x="270510" y="4145153"/>
                  </a:lnTo>
                  <a:lnTo>
                    <a:pt x="270510" y="4119753"/>
                  </a:lnTo>
                  <a:lnTo>
                    <a:pt x="270510" y="4145153"/>
                  </a:lnTo>
                  <a:cubicBezTo>
                    <a:pt x="121285" y="4145153"/>
                    <a:pt x="0" y="4024757"/>
                    <a:pt x="0" y="3875913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875913"/>
                  </a:lnTo>
                  <a:lnTo>
                    <a:pt x="25400" y="3875913"/>
                  </a:lnTo>
                  <a:lnTo>
                    <a:pt x="50800" y="3875913"/>
                  </a:lnTo>
                  <a:cubicBezTo>
                    <a:pt x="50800" y="3996436"/>
                    <a:pt x="149098" y="4094353"/>
                    <a:pt x="270510" y="4094353"/>
                  </a:cubicBezTo>
                  <a:lnTo>
                    <a:pt x="6774180" y="4094353"/>
                  </a:lnTo>
                  <a:cubicBezTo>
                    <a:pt x="6895592" y="4094353"/>
                    <a:pt x="6993890" y="3996436"/>
                    <a:pt x="6993890" y="3875913"/>
                  </a:cubicBezTo>
                  <a:lnTo>
                    <a:pt x="6993890" y="269240"/>
                  </a:lnTo>
                  <a:cubicBezTo>
                    <a:pt x="6993890" y="148717"/>
                    <a:pt x="6895592" y="50800"/>
                    <a:pt x="6774180" y="50800"/>
                  </a:cubicBezTo>
                  <a:lnTo>
                    <a:pt x="270510" y="50800"/>
                  </a:lnTo>
                  <a:lnTo>
                    <a:pt x="270510" y="25400"/>
                  </a:lnTo>
                  <a:lnTo>
                    <a:pt x="270510" y="50800"/>
                  </a:lnTo>
                  <a:cubicBezTo>
                    <a:pt x="149098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012066" y="3721448"/>
            <a:ext cx="152400" cy="3070771"/>
            <a:chOff x="0" y="0"/>
            <a:chExt cx="203200" cy="409436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03200" cy="4094353"/>
            </a:xfrm>
            <a:custGeom>
              <a:avLst/>
              <a:gdLst/>
              <a:ahLst/>
              <a:cxnLst/>
              <a:rect r="r" b="b" t="t" l="l"/>
              <a:pathLst>
                <a:path h="4094353" w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cubicBezTo>
                    <a:pt x="157734" y="0"/>
                    <a:pt x="203200" y="45466"/>
                    <a:pt x="203200" y="101600"/>
                  </a:cubicBezTo>
                  <a:lnTo>
                    <a:pt x="203200" y="3992753"/>
                  </a:lnTo>
                  <a:cubicBezTo>
                    <a:pt x="203200" y="4048887"/>
                    <a:pt x="157734" y="4094353"/>
                    <a:pt x="101600" y="4094353"/>
                  </a:cubicBezTo>
                  <a:cubicBezTo>
                    <a:pt x="45466" y="4094353"/>
                    <a:pt x="0" y="4048887"/>
                    <a:pt x="0" y="3992753"/>
                  </a:cubicBezTo>
                  <a:close/>
                </a:path>
              </a:pathLst>
            </a:custGeom>
            <a:solidFill>
              <a:srgbClr val="438951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2486085" y="4033540"/>
            <a:ext cx="3830687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Practical Application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486085" y="4551312"/>
            <a:ext cx="4487913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Helps understand decisions like a company setting product prices or a household's spending choices.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92238" y="7006381"/>
            <a:ext cx="1630352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Microeconomics provides a magnifying glass to observe the smaller components that make up the larger economic landscape.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824186"/>
            <a:ext cx="9422904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What is Macroeconomics?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73188" y="3277195"/>
            <a:ext cx="5283547" cy="4413051"/>
            <a:chOff x="0" y="0"/>
            <a:chExt cx="7044730" cy="588406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6993890" cy="5833237"/>
            </a:xfrm>
            <a:custGeom>
              <a:avLst/>
              <a:gdLst/>
              <a:ahLst/>
              <a:cxnLst/>
              <a:rect r="r" b="b" t="t" l="l"/>
              <a:pathLst>
                <a:path h="5833237" w="6993890">
                  <a:moveTo>
                    <a:pt x="0" y="340233"/>
                  </a:moveTo>
                  <a:cubicBezTo>
                    <a:pt x="0" y="152400"/>
                    <a:pt x="152527" y="0"/>
                    <a:pt x="340741" y="0"/>
                  </a:cubicBezTo>
                  <a:lnTo>
                    <a:pt x="6653149" y="0"/>
                  </a:lnTo>
                  <a:cubicBezTo>
                    <a:pt x="6841363" y="0"/>
                    <a:pt x="6993890" y="152400"/>
                    <a:pt x="6993890" y="340233"/>
                  </a:cubicBezTo>
                  <a:lnTo>
                    <a:pt x="6993890" y="5493004"/>
                  </a:lnTo>
                  <a:cubicBezTo>
                    <a:pt x="6993890" y="5680964"/>
                    <a:pt x="6841363" y="5833237"/>
                    <a:pt x="6653149" y="5833237"/>
                  </a:cubicBezTo>
                  <a:lnTo>
                    <a:pt x="340741" y="5833237"/>
                  </a:lnTo>
                  <a:cubicBezTo>
                    <a:pt x="152527" y="5833237"/>
                    <a:pt x="0" y="5680837"/>
                    <a:pt x="0" y="5493004"/>
                  </a:cubicBezTo>
                  <a:close/>
                </a:path>
              </a:pathLst>
            </a:custGeom>
            <a:solidFill>
              <a:srgbClr val="FAFFFA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044690" cy="5884037"/>
            </a:xfrm>
            <a:custGeom>
              <a:avLst/>
              <a:gdLst/>
              <a:ahLst/>
              <a:cxnLst/>
              <a:rect r="r" b="b" t="t" l="l"/>
              <a:pathLst>
                <a:path h="5884037" w="7044690">
                  <a:moveTo>
                    <a:pt x="0" y="365633"/>
                  </a:moveTo>
                  <a:cubicBezTo>
                    <a:pt x="0" y="163703"/>
                    <a:pt x="163957" y="0"/>
                    <a:pt x="366141" y="0"/>
                  </a:cubicBezTo>
                  <a:lnTo>
                    <a:pt x="6678549" y="0"/>
                  </a:lnTo>
                  <a:lnTo>
                    <a:pt x="6678549" y="25400"/>
                  </a:lnTo>
                  <a:lnTo>
                    <a:pt x="6678549" y="0"/>
                  </a:lnTo>
                  <a:cubicBezTo>
                    <a:pt x="6880733" y="0"/>
                    <a:pt x="7044690" y="163703"/>
                    <a:pt x="7044690" y="365633"/>
                  </a:cubicBezTo>
                  <a:lnTo>
                    <a:pt x="7019290" y="365633"/>
                  </a:lnTo>
                  <a:lnTo>
                    <a:pt x="7044690" y="365633"/>
                  </a:lnTo>
                  <a:lnTo>
                    <a:pt x="7044690" y="5518404"/>
                  </a:lnTo>
                  <a:lnTo>
                    <a:pt x="7019290" y="5518404"/>
                  </a:lnTo>
                  <a:lnTo>
                    <a:pt x="7044690" y="5518404"/>
                  </a:lnTo>
                  <a:cubicBezTo>
                    <a:pt x="7044690" y="5720334"/>
                    <a:pt x="6880733" y="5884037"/>
                    <a:pt x="6678549" y="5884037"/>
                  </a:cubicBezTo>
                  <a:lnTo>
                    <a:pt x="6678549" y="5858637"/>
                  </a:lnTo>
                  <a:lnTo>
                    <a:pt x="6678549" y="5884037"/>
                  </a:lnTo>
                  <a:lnTo>
                    <a:pt x="366141" y="5884037"/>
                  </a:lnTo>
                  <a:lnTo>
                    <a:pt x="366141" y="5858637"/>
                  </a:lnTo>
                  <a:lnTo>
                    <a:pt x="366141" y="5884037"/>
                  </a:lnTo>
                  <a:cubicBezTo>
                    <a:pt x="163957" y="5884037"/>
                    <a:pt x="0" y="5720334"/>
                    <a:pt x="0" y="5518404"/>
                  </a:cubicBezTo>
                  <a:lnTo>
                    <a:pt x="0" y="365633"/>
                  </a:lnTo>
                  <a:lnTo>
                    <a:pt x="25400" y="365633"/>
                  </a:lnTo>
                  <a:lnTo>
                    <a:pt x="0" y="365633"/>
                  </a:lnTo>
                  <a:moveTo>
                    <a:pt x="50800" y="365633"/>
                  </a:moveTo>
                  <a:lnTo>
                    <a:pt x="50800" y="5518404"/>
                  </a:lnTo>
                  <a:lnTo>
                    <a:pt x="25400" y="5518404"/>
                  </a:lnTo>
                  <a:lnTo>
                    <a:pt x="50800" y="5518404"/>
                  </a:lnTo>
                  <a:cubicBezTo>
                    <a:pt x="50800" y="5692267"/>
                    <a:pt x="191897" y="5833237"/>
                    <a:pt x="366141" y="5833237"/>
                  </a:cubicBezTo>
                  <a:lnTo>
                    <a:pt x="6678549" y="5833237"/>
                  </a:lnTo>
                  <a:cubicBezTo>
                    <a:pt x="6852793" y="5833237"/>
                    <a:pt x="6993890" y="5692267"/>
                    <a:pt x="6993890" y="5518404"/>
                  </a:cubicBezTo>
                  <a:lnTo>
                    <a:pt x="6993890" y="365633"/>
                  </a:lnTo>
                  <a:cubicBezTo>
                    <a:pt x="6993890" y="191770"/>
                    <a:pt x="6852793" y="50800"/>
                    <a:pt x="6678549" y="50800"/>
                  </a:cubicBezTo>
                  <a:lnTo>
                    <a:pt x="366141" y="50800"/>
                  </a:lnTo>
                  <a:lnTo>
                    <a:pt x="366141" y="25400"/>
                  </a:lnTo>
                  <a:lnTo>
                    <a:pt x="366141" y="50800"/>
                  </a:lnTo>
                  <a:cubicBezTo>
                    <a:pt x="191897" y="50800"/>
                    <a:pt x="50800" y="191770"/>
                    <a:pt x="50800" y="365633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30338" y="3334345"/>
            <a:ext cx="5169247" cy="850552"/>
            <a:chOff x="0" y="0"/>
            <a:chExt cx="6892330" cy="11340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892290" cy="1134110"/>
            </a:xfrm>
            <a:custGeom>
              <a:avLst/>
              <a:gdLst/>
              <a:ahLst/>
              <a:cxnLst/>
              <a:rect r="r" b="b" t="t" l="l"/>
              <a:pathLst>
                <a:path h="1134110" w="6892290">
                  <a:moveTo>
                    <a:pt x="0" y="279273"/>
                  </a:moveTo>
                  <a:cubicBezTo>
                    <a:pt x="0" y="125095"/>
                    <a:pt x="125095" y="0"/>
                    <a:pt x="279273" y="0"/>
                  </a:cubicBezTo>
                  <a:lnTo>
                    <a:pt x="6613017" y="0"/>
                  </a:lnTo>
                  <a:cubicBezTo>
                    <a:pt x="6767323" y="0"/>
                    <a:pt x="6892290" y="125095"/>
                    <a:pt x="6892290" y="279273"/>
                  </a:cubicBezTo>
                  <a:lnTo>
                    <a:pt x="6892290" y="854837"/>
                  </a:lnTo>
                  <a:cubicBezTo>
                    <a:pt x="6892290" y="1009142"/>
                    <a:pt x="6767195" y="1134110"/>
                    <a:pt x="6613017" y="1134110"/>
                  </a:cubicBezTo>
                  <a:lnTo>
                    <a:pt x="279273" y="1134110"/>
                  </a:lnTo>
                  <a:cubicBezTo>
                    <a:pt x="125095" y="1134110"/>
                    <a:pt x="0" y="1009015"/>
                    <a:pt x="0" y="854837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313855" y="4458891"/>
            <a:ext cx="3680520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Economy-Wide View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3855" y="4976664"/>
            <a:ext cx="4602212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Examines the economy as a whole, including national income, inflation, and unemployment.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502152" y="3277195"/>
            <a:ext cx="5283547" cy="4413051"/>
            <a:chOff x="0" y="0"/>
            <a:chExt cx="7044730" cy="588406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00" y="25400"/>
              <a:ext cx="6993890" cy="5833237"/>
            </a:xfrm>
            <a:custGeom>
              <a:avLst/>
              <a:gdLst/>
              <a:ahLst/>
              <a:cxnLst/>
              <a:rect r="r" b="b" t="t" l="l"/>
              <a:pathLst>
                <a:path h="5833237" w="6993890">
                  <a:moveTo>
                    <a:pt x="0" y="340233"/>
                  </a:moveTo>
                  <a:cubicBezTo>
                    <a:pt x="0" y="152400"/>
                    <a:pt x="152527" y="0"/>
                    <a:pt x="340741" y="0"/>
                  </a:cubicBezTo>
                  <a:lnTo>
                    <a:pt x="6653149" y="0"/>
                  </a:lnTo>
                  <a:cubicBezTo>
                    <a:pt x="6841363" y="0"/>
                    <a:pt x="6993890" y="152400"/>
                    <a:pt x="6993890" y="340233"/>
                  </a:cubicBezTo>
                  <a:lnTo>
                    <a:pt x="6993890" y="5493004"/>
                  </a:lnTo>
                  <a:cubicBezTo>
                    <a:pt x="6993890" y="5680964"/>
                    <a:pt x="6841363" y="5833237"/>
                    <a:pt x="6653149" y="5833237"/>
                  </a:cubicBezTo>
                  <a:lnTo>
                    <a:pt x="340741" y="5833237"/>
                  </a:lnTo>
                  <a:cubicBezTo>
                    <a:pt x="152527" y="5833237"/>
                    <a:pt x="0" y="5680837"/>
                    <a:pt x="0" y="5493004"/>
                  </a:cubicBezTo>
                  <a:close/>
                </a:path>
              </a:pathLst>
            </a:custGeom>
            <a:solidFill>
              <a:srgbClr val="FAFFFA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044690" cy="5884037"/>
            </a:xfrm>
            <a:custGeom>
              <a:avLst/>
              <a:gdLst/>
              <a:ahLst/>
              <a:cxnLst/>
              <a:rect r="r" b="b" t="t" l="l"/>
              <a:pathLst>
                <a:path h="5884037" w="7044690">
                  <a:moveTo>
                    <a:pt x="0" y="365633"/>
                  </a:moveTo>
                  <a:cubicBezTo>
                    <a:pt x="0" y="163703"/>
                    <a:pt x="163957" y="0"/>
                    <a:pt x="366141" y="0"/>
                  </a:cubicBezTo>
                  <a:lnTo>
                    <a:pt x="6678549" y="0"/>
                  </a:lnTo>
                  <a:lnTo>
                    <a:pt x="6678549" y="25400"/>
                  </a:lnTo>
                  <a:lnTo>
                    <a:pt x="6678549" y="0"/>
                  </a:lnTo>
                  <a:cubicBezTo>
                    <a:pt x="6880733" y="0"/>
                    <a:pt x="7044690" y="163703"/>
                    <a:pt x="7044690" y="365633"/>
                  </a:cubicBezTo>
                  <a:lnTo>
                    <a:pt x="7019290" y="365633"/>
                  </a:lnTo>
                  <a:lnTo>
                    <a:pt x="7044690" y="365633"/>
                  </a:lnTo>
                  <a:lnTo>
                    <a:pt x="7044690" y="5518404"/>
                  </a:lnTo>
                  <a:lnTo>
                    <a:pt x="7019290" y="5518404"/>
                  </a:lnTo>
                  <a:lnTo>
                    <a:pt x="7044690" y="5518404"/>
                  </a:lnTo>
                  <a:cubicBezTo>
                    <a:pt x="7044690" y="5720334"/>
                    <a:pt x="6880733" y="5884037"/>
                    <a:pt x="6678549" y="5884037"/>
                  </a:cubicBezTo>
                  <a:lnTo>
                    <a:pt x="6678549" y="5858637"/>
                  </a:lnTo>
                  <a:lnTo>
                    <a:pt x="6678549" y="5884037"/>
                  </a:lnTo>
                  <a:lnTo>
                    <a:pt x="366141" y="5884037"/>
                  </a:lnTo>
                  <a:lnTo>
                    <a:pt x="366141" y="5858637"/>
                  </a:lnTo>
                  <a:lnTo>
                    <a:pt x="366141" y="5884037"/>
                  </a:lnTo>
                  <a:cubicBezTo>
                    <a:pt x="163957" y="5884037"/>
                    <a:pt x="0" y="5720334"/>
                    <a:pt x="0" y="5518404"/>
                  </a:cubicBezTo>
                  <a:lnTo>
                    <a:pt x="0" y="365633"/>
                  </a:lnTo>
                  <a:lnTo>
                    <a:pt x="25400" y="365633"/>
                  </a:lnTo>
                  <a:lnTo>
                    <a:pt x="0" y="365633"/>
                  </a:lnTo>
                  <a:moveTo>
                    <a:pt x="50800" y="365633"/>
                  </a:moveTo>
                  <a:lnTo>
                    <a:pt x="50800" y="5518404"/>
                  </a:lnTo>
                  <a:lnTo>
                    <a:pt x="25400" y="5518404"/>
                  </a:lnTo>
                  <a:lnTo>
                    <a:pt x="50800" y="5518404"/>
                  </a:lnTo>
                  <a:cubicBezTo>
                    <a:pt x="50800" y="5692267"/>
                    <a:pt x="191897" y="5833237"/>
                    <a:pt x="366141" y="5833237"/>
                  </a:cubicBezTo>
                  <a:lnTo>
                    <a:pt x="6678549" y="5833237"/>
                  </a:lnTo>
                  <a:cubicBezTo>
                    <a:pt x="6852793" y="5833237"/>
                    <a:pt x="6993890" y="5692267"/>
                    <a:pt x="6993890" y="5518404"/>
                  </a:cubicBezTo>
                  <a:lnTo>
                    <a:pt x="6993890" y="365633"/>
                  </a:lnTo>
                  <a:cubicBezTo>
                    <a:pt x="6993890" y="191770"/>
                    <a:pt x="6852793" y="50800"/>
                    <a:pt x="6678549" y="50800"/>
                  </a:cubicBezTo>
                  <a:lnTo>
                    <a:pt x="366141" y="50800"/>
                  </a:lnTo>
                  <a:lnTo>
                    <a:pt x="366141" y="25400"/>
                  </a:lnTo>
                  <a:lnTo>
                    <a:pt x="366141" y="50800"/>
                  </a:lnTo>
                  <a:cubicBezTo>
                    <a:pt x="191897" y="50800"/>
                    <a:pt x="50800" y="191770"/>
                    <a:pt x="50800" y="365633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6559302" y="3334345"/>
            <a:ext cx="5169247" cy="850552"/>
            <a:chOff x="0" y="0"/>
            <a:chExt cx="6892330" cy="11340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892290" cy="1134110"/>
            </a:xfrm>
            <a:custGeom>
              <a:avLst/>
              <a:gdLst/>
              <a:ahLst/>
              <a:cxnLst/>
              <a:rect r="r" b="b" t="t" l="l"/>
              <a:pathLst>
                <a:path h="1134110" w="6892290">
                  <a:moveTo>
                    <a:pt x="0" y="279273"/>
                  </a:moveTo>
                  <a:cubicBezTo>
                    <a:pt x="0" y="125095"/>
                    <a:pt x="125095" y="0"/>
                    <a:pt x="279273" y="0"/>
                  </a:cubicBezTo>
                  <a:lnTo>
                    <a:pt x="6613017" y="0"/>
                  </a:lnTo>
                  <a:cubicBezTo>
                    <a:pt x="6767323" y="0"/>
                    <a:pt x="6892290" y="125095"/>
                    <a:pt x="6892290" y="279273"/>
                  </a:cubicBezTo>
                  <a:lnTo>
                    <a:pt x="6892290" y="854837"/>
                  </a:lnTo>
                  <a:cubicBezTo>
                    <a:pt x="6892290" y="1009142"/>
                    <a:pt x="6767195" y="1134110"/>
                    <a:pt x="6613017" y="1134110"/>
                  </a:cubicBezTo>
                  <a:lnTo>
                    <a:pt x="279273" y="1134110"/>
                  </a:lnTo>
                  <a:cubicBezTo>
                    <a:pt x="125095" y="1134110"/>
                    <a:pt x="0" y="1009015"/>
                    <a:pt x="0" y="854837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6842820" y="4458891"/>
            <a:ext cx="3609677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Aggregate Variables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842820" y="4976664"/>
            <a:ext cx="4602212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Analyzes broad indicators such as Gross Domestic Product (GDP), overall price levels, and national economic growth.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2031116" y="3277195"/>
            <a:ext cx="5283547" cy="4413051"/>
            <a:chOff x="0" y="0"/>
            <a:chExt cx="7044730" cy="588406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25400" y="25400"/>
              <a:ext cx="6993890" cy="5833237"/>
            </a:xfrm>
            <a:custGeom>
              <a:avLst/>
              <a:gdLst/>
              <a:ahLst/>
              <a:cxnLst/>
              <a:rect r="r" b="b" t="t" l="l"/>
              <a:pathLst>
                <a:path h="5833237" w="6993890">
                  <a:moveTo>
                    <a:pt x="0" y="340233"/>
                  </a:moveTo>
                  <a:cubicBezTo>
                    <a:pt x="0" y="152400"/>
                    <a:pt x="152527" y="0"/>
                    <a:pt x="340741" y="0"/>
                  </a:cubicBezTo>
                  <a:lnTo>
                    <a:pt x="6653149" y="0"/>
                  </a:lnTo>
                  <a:cubicBezTo>
                    <a:pt x="6841363" y="0"/>
                    <a:pt x="6993890" y="152400"/>
                    <a:pt x="6993890" y="340233"/>
                  </a:cubicBezTo>
                  <a:lnTo>
                    <a:pt x="6993890" y="5493004"/>
                  </a:lnTo>
                  <a:cubicBezTo>
                    <a:pt x="6993890" y="5680964"/>
                    <a:pt x="6841363" y="5833237"/>
                    <a:pt x="6653149" y="5833237"/>
                  </a:cubicBezTo>
                  <a:lnTo>
                    <a:pt x="340741" y="5833237"/>
                  </a:lnTo>
                  <a:cubicBezTo>
                    <a:pt x="152527" y="5833237"/>
                    <a:pt x="0" y="5680837"/>
                    <a:pt x="0" y="5493004"/>
                  </a:cubicBezTo>
                  <a:close/>
                </a:path>
              </a:pathLst>
            </a:custGeom>
            <a:solidFill>
              <a:srgbClr val="FAFFFA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044690" cy="5884037"/>
            </a:xfrm>
            <a:custGeom>
              <a:avLst/>
              <a:gdLst/>
              <a:ahLst/>
              <a:cxnLst/>
              <a:rect r="r" b="b" t="t" l="l"/>
              <a:pathLst>
                <a:path h="5884037" w="7044690">
                  <a:moveTo>
                    <a:pt x="0" y="365633"/>
                  </a:moveTo>
                  <a:cubicBezTo>
                    <a:pt x="0" y="163703"/>
                    <a:pt x="163957" y="0"/>
                    <a:pt x="366141" y="0"/>
                  </a:cubicBezTo>
                  <a:lnTo>
                    <a:pt x="6678549" y="0"/>
                  </a:lnTo>
                  <a:lnTo>
                    <a:pt x="6678549" y="25400"/>
                  </a:lnTo>
                  <a:lnTo>
                    <a:pt x="6678549" y="0"/>
                  </a:lnTo>
                  <a:cubicBezTo>
                    <a:pt x="6880733" y="0"/>
                    <a:pt x="7044690" y="163703"/>
                    <a:pt x="7044690" y="365633"/>
                  </a:cubicBezTo>
                  <a:lnTo>
                    <a:pt x="7019290" y="365633"/>
                  </a:lnTo>
                  <a:lnTo>
                    <a:pt x="7044690" y="365633"/>
                  </a:lnTo>
                  <a:lnTo>
                    <a:pt x="7044690" y="5518404"/>
                  </a:lnTo>
                  <a:lnTo>
                    <a:pt x="7019290" y="5518404"/>
                  </a:lnTo>
                  <a:lnTo>
                    <a:pt x="7044690" y="5518404"/>
                  </a:lnTo>
                  <a:cubicBezTo>
                    <a:pt x="7044690" y="5720334"/>
                    <a:pt x="6880733" y="5884037"/>
                    <a:pt x="6678549" y="5884037"/>
                  </a:cubicBezTo>
                  <a:lnTo>
                    <a:pt x="6678549" y="5858637"/>
                  </a:lnTo>
                  <a:lnTo>
                    <a:pt x="6678549" y="5884037"/>
                  </a:lnTo>
                  <a:lnTo>
                    <a:pt x="366141" y="5884037"/>
                  </a:lnTo>
                  <a:lnTo>
                    <a:pt x="366141" y="5858637"/>
                  </a:lnTo>
                  <a:lnTo>
                    <a:pt x="366141" y="5884037"/>
                  </a:lnTo>
                  <a:cubicBezTo>
                    <a:pt x="163957" y="5884037"/>
                    <a:pt x="0" y="5720334"/>
                    <a:pt x="0" y="5518404"/>
                  </a:cubicBezTo>
                  <a:lnTo>
                    <a:pt x="0" y="365633"/>
                  </a:lnTo>
                  <a:lnTo>
                    <a:pt x="25400" y="365633"/>
                  </a:lnTo>
                  <a:lnTo>
                    <a:pt x="0" y="365633"/>
                  </a:lnTo>
                  <a:moveTo>
                    <a:pt x="50800" y="365633"/>
                  </a:moveTo>
                  <a:lnTo>
                    <a:pt x="50800" y="5518404"/>
                  </a:lnTo>
                  <a:lnTo>
                    <a:pt x="25400" y="5518404"/>
                  </a:lnTo>
                  <a:lnTo>
                    <a:pt x="50800" y="5518404"/>
                  </a:lnTo>
                  <a:cubicBezTo>
                    <a:pt x="50800" y="5692267"/>
                    <a:pt x="191897" y="5833237"/>
                    <a:pt x="366141" y="5833237"/>
                  </a:cubicBezTo>
                  <a:lnTo>
                    <a:pt x="6678549" y="5833237"/>
                  </a:lnTo>
                  <a:cubicBezTo>
                    <a:pt x="6852793" y="5833237"/>
                    <a:pt x="6993890" y="5692267"/>
                    <a:pt x="6993890" y="5518404"/>
                  </a:cubicBezTo>
                  <a:lnTo>
                    <a:pt x="6993890" y="365633"/>
                  </a:lnTo>
                  <a:cubicBezTo>
                    <a:pt x="6993890" y="191770"/>
                    <a:pt x="6852793" y="50800"/>
                    <a:pt x="6678549" y="50800"/>
                  </a:cubicBezTo>
                  <a:lnTo>
                    <a:pt x="366141" y="50800"/>
                  </a:lnTo>
                  <a:lnTo>
                    <a:pt x="366141" y="25400"/>
                  </a:lnTo>
                  <a:lnTo>
                    <a:pt x="366141" y="50800"/>
                  </a:lnTo>
                  <a:cubicBezTo>
                    <a:pt x="191897" y="50800"/>
                    <a:pt x="50800" y="191770"/>
                    <a:pt x="50800" y="365633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088266" y="3334345"/>
            <a:ext cx="5169247" cy="850552"/>
            <a:chOff x="0" y="0"/>
            <a:chExt cx="6892330" cy="113407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892290" cy="1134110"/>
            </a:xfrm>
            <a:custGeom>
              <a:avLst/>
              <a:gdLst/>
              <a:ahLst/>
              <a:cxnLst/>
              <a:rect r="r" b="b" t="t" l="l"/>
              <a:pathLst>
                <a:path h="1134110" w="6892290">
                  <a:moveTo>
                    <a:pt x="0" y="279273"/>
                  </a:moveTo>
                  <a:cubicBezTo>
                    <a:pt x="0" y="125095"/>
                    <a:pt x="125095" y="0"/>
                    <a:pt x="279273" y="0"/>
                  </a:cubicBezTo>
                  <a:lnTo>
                    <a:pt x="6613017" y="0"/>
                  </a:lnTo>
                  <a:cubicBezTo>
                    <a:pt x="6767323" y="0"/>
                    <a:pt x="6892290" y="125095"/>
                    <a:pt x="6892290" y="279273"/>
                  </a:cubicBezTo>
                  <a:lnTo>
                    <a:pt x="6892290" y="854837"/>
                  </a:lnTo>
                  <a:cubicBezTo>
                    <a:pt x="6892290" y="1009142"/>
                    <a:pt x="6767195" y="1134110"/>
                    <a:pt x="6613017" y="1134110"/>
                  </a:cubicBezTo>
                  <a:lnTo>
                    <a:pt x="279273" y="1134110"/>
                  </a:lnTo>
                  <a:cubicBezTo>
                    <a:pt x="125095" y="1134110"/>
                    <a:pt x="0" y="1009015"/>
                    <a:pt x="0" y="854837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2371784" y="4458891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Policy Impact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371784" y="4976664"/>
            <a:ext cx="4602213" cy="2372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Illustrates how government policies can influence widespread issues like national unemployment rates or interest rates.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92238" y="7885360"/>
            <a:ext cx="16303526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Macroeconomics offers a broader lens to understand the interconnectedness and performance of entire economies.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02047" y="680145"/>
            <a:ext cx="11589395" cy="834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5062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Microeconomics: The Small Picture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02047" y="2190601"/>
            <a:ext cx="7927627" cy="7927628"/>
            <a:chOff x="0" y="0"/>
            <a:chExt cx="10570170" cy="10570170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10570210" cy="10570210"/>
            </a:xfrm>
            <a:custGeom>
              <a:avLst/>
              <a:gdLst/>
              <a:ahLst/>
              <a:cxnLst/>
              <a:rect r="r" b="b" t="t" l="l"/>
              <a:pathLst>
                <a:path h="10570210" w="10570210">
                  <a:moveTo>
                    <a:pt x="0" y="0"/>
                  </a:moveTo>
                  <a:lnTo>
                    <a:pt x="10570210" y="0"/>
                  </a:lnTo>
                  <a:lnTo>
                    <a:pt x="10570210" y="10570210"/>
                  </a:lnTo>
                  <a:lnTo>
                    <a:pt x="0" y="105702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9467850" y="2056359"/>
            <a:ext cx="7927627" cy="901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Deals with product pricing, factor markets (labor, capital, land), and efficient resource allocation.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67850" y="2971354"/>
            <a:ext cx="7927627" cy="901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Studies various market structures: perfect competition, monopolistic competition, oligopoly, and monopoly.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67850" y="3886349"/>
            <a:ext cx="7927627" cy="901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Provides insights for businesses to maximize production efficiency and individual consumer satisfaction.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854356" y="5067746"/>
            <a:ext cx="7541121" cy="814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Key Concept: </a:t>
            </a:r>
            <a:r>
              <a:rPr lang="en-US" sz="2499" b="true">
                <a:solidFill>
                  <a:srgbClr val="438951"/>
                </a:solidFill>
                <a:latin typeface="Fraunces Bold"/>
                <a:ea typeface="Fraunces Bold"/>
                <a:cs typeface="Fraunces Bold"/>
                <a:sym typeface="Fraunces Bold"/>
              </a:rPr>
              <a:t>Price</a:t>
            </a:r>
            <a:r>
              <a:rPr lang="en-US" sz="2499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 is the central parameter, guiding decisions and resource distribution.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467850" y="5077271"/>
            <a:ext cx="28575" cy="805458"/>
            <a:chOff x="0" y="0"/>
            <a:chExt cx="38100" cy="107394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8100" cy="1073912"/>
            </a:xfrm>
            <a:custGeom>
              <a:avLst/>
              <a:gdLst/>
              <a:ahLst/>
              <a:cxnLst/>
              <a:rect r="r" b="b" t="t" l="l"/>
              <a:pathLst>
                <a:path h="1073912" w="38100">
                  <a:moveTo>
                    <a:pt x="0" y="0"/>
                  </a:moveTo>
                  <a:lnTo>
                    <a:pt x="38100" y="0"/>
                  </a:lnTo>
                  <a:lnTo>
                    <a:pt x="38100" y="1073912"/>
                  </a:lnTo>
                  <a:lnTo>
                    <a:pt x="0" y="1073912"/>
                  </a:lnTo>
                  <a:close/>
                </a:path>
              </a:pathLst>
            </a:custGeom>
            <a:solidFill>
              <a:srgbClr val="438951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02047" y="680145"/>
            <a:ext cx="10973097" cy="834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12"/>
              </a:lnSpc>
            </a:pPr>
            <a:r>
              <a:rPr lang="en-US" sz="5062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Macroeconomics: The Big Picture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02047" y="2056359"/>
            <a:ext cx="7927627" cy="901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Focuses on national output, overall employment levels, inflation, and the implementation of economic policies.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02047" y="2971354"/>
            <a:ext cx="7927627" cy="901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Studies global economic interactions, money supply mechanisms, and long-term economic growth trajectories.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2047" y="3886349"/>
            <a:ext cx="7927627" cy="1313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Crucial for governments in formulating effective fiscal (taxation, spending) and monetary (interest rates, money supply) policies.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88554" y="5480149"/>
            <a:ext cx="7541121" cy="814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Key Concept: </a:t>
            </a:r>
            <a:r>
              <a:rPr lang="en-US" sz="2499" b="true">
                <a:solidFill>
                  <a:srgbClr val="438951"/>
                </a:solidFill>
                <a:latin typeface="Fraunces Bold"/>
                <a:ea typeface="Fraunces Bold"/>
                <a:cs typeface="Fraunces Bold"/>
                <a:sym typeface="Fraunces Bold"/>
              </a:rPr>
              <a:t>Income and aggregate demand</a:t>
            </a:r>
            <a:r>
              <a:rPr lang="en-US" sz="2499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 drive analysis, influencing economic cycles.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02047" y="5489674"/>
            <a:ext cx="28575" cy="805458"/>
            <a:chOff x="0" y="0"/>
            <a:chExt cx="38100" cy="10739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8100" cy="1073912"/>
            </a:xfrm>
            <a:custGeom>
              <a:avLst/>
              <a:gdLst/>
              <a:ahLst/>
              <a:cxnLst/>
              <a:rect r="r" b="b" t="t" l="l"/>
              <a:pathLst>
                <a:path h="1073912" w="38100">
                  <a:moveTo>
                    <a:pt x="0" y="0"/>
                  </a:moveTo>
                  <a:lnTo>
                    <a:pt x="38100" y="0"/>
                  </a:lnTo>
                  <a:lnTo>
                    <a:pt x="38100" y="1073912"/>
                  </a:lnTo>
                  <a:lnTo>
                    <a:pt x="0" y="1073912"/>
                  </a:lnTo>
                  <a:close/>
                </a:path>
              </a:pathLst>
            </a:custGeom>
            <a:solidFill>
              <a:srgbClr val="438951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467850" y="2190601"/>
            <a:ext cx="7927627" cy="7927628"/>
            <a:chOff x="0" y="0"/>
            <a:chExt cx="10570170" cy="10570170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10570210" cy="10570210"/>
            </a:xfrm>
            <a:custGeom>
              <a:avLst/>
              <a:gdLst/>
              <a:ahLst/>
              <a:cxnLst/>
              <a:rect r="r" b="b" t="t" l="l"/>
              <a:pathLst>
                <a:path h="10570210" w="10570210">
                  <a:moveTo>
                    <a:pt x="0" y="0"/>
                  </a:moveTo>
                  <a:lnTo>
                    <a:pt x="10570210" y="0"/>
                  </a:lnTo>
                  <a:lnTo>
                    <a:pt x="10570210" y="10570210"/>
                  </a:lnTo>
                  <a:lnTo>
                    <a:pt x="0" y="105702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656333" y="506165"/>
            <a:ext cx="8760619" cy="595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2"/>
              </a:lnSpc>
            </a:pPr>
            <a:r>
              <a:rPr lang="en-US" sz="3687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Interdependence of Micro and Macro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56333" y="1410146"/>
            <a:ext cx="16975336" cy="36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micro and macro levels of economics are deeply intertwined, each influencing and being influenced by the other.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304830" y="1987749"/>
            <a:ext cx="7678191" cy="9409659"/>
            <a:chOff x="0" y="0"/>
            <a:chExt cx="10237588" cy="12546212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10237597" cy="12546203"/>
            </a:xfrm>
            <a:custGeom>
              <a:avLst/>
              <a:gdLst/>
              <a:ahLst/>
              <a:cxnLst/>
              <a:rect r="r" b="b" t="t" l="l"/>
              <a:pathLst>
                <a:path h="12546203" w="10237597">
                  <a:moveTo>
                    <a:pt x="0" y="0"/>
                  </a:moveTo>
                  <a:lnTo>
                    <a:pt x="10237597" y="0"/>
                  </a:lnTo>
                  <a:lnTo>
                    <a:pt x="10237597" y="12546203"/>
                  </a:lnTo>
                  <a:lnTo>
                    <a:pt x="0" y="125462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2" r="0" b="-12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401124" y="6818830"/>
            <a:ext cx="509255" cy="509254"/>
            <a:chOff x="0" y="0"/>
            <a:chExt cx="679007" cy="679005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679069" cy="678942"/>
            </a:xfrm>
            <a:custGeom>
              <a:avLst/>
              <a:gdLst/>
              <a:ahLst/>
              <a:cxnLst/>
              <a:rect r="r" b="b" t="t" l="l"/>
              <a:pathLst>
                <a:path h="678942" w="679069">
                  <a:moveTo>
                    <a:pt x="0" y="0"/>
                  </a:moveTo>
                  <a:lnTo>
                    <a:pt x="679069" y="0"/>
                  </a:lnTo>
                  <a:lnTo>
                    <a:pt x="679069" y="678942"/>
                  </a:lnTo>
                  <a:lnTo>
                    <a:pt x="0" y="678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9" b="-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5697775" y="9094559"/>
            <a:ext cx="3819405" cy="47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Microeconomics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561974" y="9679210"/>
            <a:ext cx="4091006" cy="1174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Individual decisions, Market prices, Firm behavior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439672" y="6088899"/>
            <a:ext cx="509254" cy="509254"/>
            <a:chOff x="0" y="0"/>
            <a:chExt cx="679005" cy="679005"/>
          </a:xfrm>
        </p:grpSpPr>
        <p:sp>
          <p:nvSpPr>
            <p:cNvPr name="Freeform 15" id="15" descr="preencoded.png"/>
            <p:cNvSpPr/>
            <p:nvPr/>
          </p:nvSpPr>
          <p:spPr>
            <a:xfrm flipH="false" flipV="false" rot="0">
              <a:off x="0" y="0"/>
              <a:ext cx="678942" cy="678942"/>
            </a:xfrm>
            <a:custGeom>
              <a:avLst/>
              <a:gdLst/>
              <a:ahLst/>
              <a:cxnLst/>
              <a:rect r="r" b="b" t="t" l="l"/>
              <a:pathLst>
                <a:path h="678942" w="678942">
                  <a:moveTo>
                    <a:pt x="0" y="0"/>
                  </a:moveTo>
                  <a:lnTo>
                    <a:pt x="678942" y="0"/>
                  </a:lnTo>
                  <a:lnTo>
                    <a:pt x="678942" y="678942"/>
                  </a:lnTo>
                  <a:lnTo>
                    <a:pt x="0" y="6789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9" b="-9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8770274" y="2913224"/>
            <a:ext cx="3819404" cy="477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Macroeconomics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634472" y="3497875"/>
            <a:ext cx="4091006" cy="792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Economic growth, Inflation, Unemployment rates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56333" y="11541621"/>
            <a:ext cx="16975336" cy="36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Understanding these connections is vital for a holistic comprehension of how economies function.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2227510"/>
            <a:ext cx="7783265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Real-World Examples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831729"/>
            <a:ext cx="415810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38951"/>
                </a:solidFill>
                <a:latin typeface="Fraunces Bold"/>
                <a:ea typeface="Fraunces Bold"/>
                <a:cs typeface="Fraunces Bold"/>
                <a:sym typeface="Fraunces Bold"/>
              </a:rPr>
              <a:t>Microeconomic Impact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4462909"/>
            <a:ext cx="780588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An increase in global coffee bean prices forces local cafés to raise their prices or adjust portion sizes.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469285"/>
            <a:ext cx="780588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Consumers react by potentially buying less coffee, switching to cheaper alternatives, or making coffee at home.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6929289"/>
            <a:ext cx="780588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This directly affects the café's profit margins and the local coffee market's supply-demand equilibrium.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99401" y="3831729"/>
            <a:ext cx="424576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A644E"/>
                </a:solidFill>
                <a:latin typeface="Fraunces Bold"/>
                <a:ea typeface="Fraunces Bold"/>
                <a:cs typeface="Fraunces Bold"/>
                <a:sym typeface="Fraunces Bold"/>
              </a:rPr>
              <a:t>Macroeconomic Impact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99401" y="4462909"/>
            <a:ext cx="780588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A central bank raises interest rates to combat rising inflation across the nation.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9401" y="5469285"/>
            <a:ext cx="780588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This makes borrowing more expensive for businesses, potentially slowing investment and hiring.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99401" y="6475660"/>
            <a:ext cx="780588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Higher interest rates can also cool consumer spending, affecting overall economic growth and employment figures.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720452"/>
            <a:ext cx="7088237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Why Both Matter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92238" y="3192512"/>
            <a:ext cx="5245447" cy="4128641"/>
            <a:chOff x="0" y="0"/>
            <a:chExt cx="6993930" cy="55048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993889" cy="5504815"/>
            </a:xfrm>
            <a:custGeom>
              <a:avLst/>
              <a:gdLst/>
              <a:ahLst/>
              <a:cxnLst/>
              <a:rect r="r" b="b" t="t" l="l"/>
              <a:pathLst>
                <a:path h="5504815" w="6993889">
                  <a:moveTo>
                    <a:pt x="0" y="340233"/>
                  </a:moveTo>
                  <a:cubicBezTo>
                    <a:pt x="0" y="152400"/>
                    <a:pt x="152400" y="0"/>
                    <a:pt x="340233" y="0"/>
                  </a:cubicBezTo>
                  <a:lnTo>
                    <a:pt x="6653657" y="0"/>
                  </a:lnTo>
                  <a:cubicBezTo>
                    <a:pt x="6841617" y="0"/>
                    <a:pt x="6993889" y="152400"/>
                    <a:pt x="6993889" y="340233"/>
                  </a:cubicBezTo>
                  <a:lnTo>
                    <a:pt x="6993889" y="5164582"/>
                  </a:lnTo>
                  <a:cubicBezTo>
                    <a:pt x="6993889" y="5352542"/>
                    <a:pt x="6841489" y="5504815"/>
                    <a:pt x="6653657" y="5504815"/>
                  </a:cubicBezTo>
                  <a:lnTo>
                    <a:pt x="340233" y="5504815"/>
                  </a:lnTo>
                  <a:cubicBezTo>
                    <a:pt x="152400" y="5504815"/>
                    <a:pt x="0" y="5352542"/>
                    <a:pt x="0" y="5164582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75755" y="3476030"/>
            <a:ext cx="850552" cy="850552"/>
            <a:chOff x="0" y="0"/>
            <a:chExt cx="1134070" cy="113407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38951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509712" y="3662065"/>
            <a:ext cx="382637" cy="478334"/>
            <a:chOff x="0" y="0"/>
            <a:chExt cx="510183" cy="637778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510159" cy="637794"/>
            </a:xfrm>
            <a:custGeom>
              <a:avLst/>
              <a:gdLst/>
              <a:ahLst/>
              <a:cxnLst/>
              <a:rect r="r" b="b" t="t" l="l"/>
              <a:pathLst>
                <a:path h="637794" w="510159">
                  <a:moveTo>
                    <a:pt x="0" y="0"/>
                  </a:moveTo>
                  <a:lnTo>
                    <a:pt x="510159" y="0"/>
                  </a:lnTo>
                  <a:lnTo>
                    <a:pt x="510159" y="637794"/>
                  </a:lnTo>
                  <a:lnTo>
                    <a:pt x="0" y="637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" t="0" r="-8" b="2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275755" y="4600575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Business Strategy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5755" y="5118347"/>
            <a:ext cx="4678412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Microeconomics informs firms on optimal pricing, production, and market entry decisions, driving individual success.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521202" y="3192512"/>
            <a:ext cx="5245447" cy="4128641"/>
            <a:chOff x="0" y="0"/>
            <a:chExt cx="6993930" cy="550485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993889" cy="5504815"/>
            </a:xfrm>
            <a:custGeom>
              <a:avLst/>
              <a:gdLst/>
              <a:ahLst/>
              <a:cxnLst/>
              <a:rect r="r" b="b" t="t" l="l"/>
              <a:pathLst>
                <a:path h="5504815" w="6993889">
                  <a:moveTo>
                    <a:pt x="0" y="340233"/>
                  </a:moveTo>
                  <a:cubicBezTo>
                    <a:pt x="0" y="152400"/>
                    <a:pt x="152400" y="0"/>
                    <a:pt x="340233" y="0"/>
                  </a:cubicBezTo>
                  <a:lnTo>
                    <a:pt x="6653657" y="0"/>
                  </a:lnTo>
                  <a:cubicBezTo>
                    <a:pt x="6841617" y="0"/>
                    <a:pt x="6993889" y="152400"/>
                    <a:pt x="6993889" y="340233"/>
                  </a:cubicBezTo>
                  <a:lnTo>
                    <a:pt x="6993889" y="5164582"/>
                  </a:lnTo>
                  <a:cubicBezTo>
                    <a:pt x="6993889" y="5352542"/>
                    <a:pt x="6841489" y="5504815"/>
                    <a:pt x="6653657" y="5504815"/>
                  </a:cubicBezTo>
                  <a:lnTo>
                    <a:pt x="340233" y="5504815"/>
                  </a:lnTo>
                  <a:cubicBezTo>
                    <a:pt x="152400" y="5504815"/>
                    <a:pt x="0" y="5352542"/>
                    <a:pt x="0" y="5164582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6804720" y="3476030"/>
            <a:ext cx="850552" cy="850552"/>
            <a:chOff x="0" y="0"/>
            <a:chExt cx="1134070" cy="11340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38951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038677" y="3662065"/>
            <a:ext cx="382637" cy="478334"/>
            <a:chOff x="0" y="0"/>
            <a:chExt cx="510183" cy="637778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510159" cy="637794"/>
            </a:xfrm>
            <a:custGeom>
              <a:avLst/>
              <a:gdLst/>
              <a:ahLst/>
              <a:cxnLst/>
              <a:rect r="r" b="b" t="t" l="l"/>
              <a:pathLst>
                <a:path h="637794" w="510159">
                  <a:moveTo>
                    <a:pt x="0" y="0"/>
                  </a:moveTo>
                  <a:lnTo>
                    <a:pt x="510159" y="0"/>
                  </a:lnTo>
                  <a:lnTo>
                    <a:pt x="510159" y="637794"/>
                  </a:lnTo>
                  <a:lnTo>
                    <a:pt x="0" y="637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" t="0" r="-8" b="2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6804720" y="4600575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Policy Guidance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804720" y="5118347"/>
            <a:ext cx="4678412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Macroeconomics guides governments in crafting effective policies for stability, growth, and full employment.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050166" y="3192512"/>
            <a:ext cx="5245447" cy="4128641"/>
            <a:chOff x="0" y="0"/>
            <a:chExt cx="6993930" cy="550485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993889" cy="5504815"/>
            </a:xfrm>
            <a:custGeom>
              <a:avLst/>
              <a:gdLst/>
              <a:ahLst/>
              <a:cxnLst/>
              <a:rect r="r" b="b" t="t" l="l"/>
              <a:pathLst>
                <a:path h="5504815" w="6993889">
                  <a:moveTo>
                    <a:pt x="0" y="340233"/>
                  </a:moveTo>
                  <a:cubicBezTo>
                    <a:pt x="0" y="152400"/>
                    <a:pt x="152400" y="0"/>
                    <a:pt x="340233" y="0"/>
                  </a:cubicBezTo>
                  <a:lnTo>
                    <a:pt x="6653657" y="0"/>
                  </a:lnTo>
                  <a:cubicBezTo>
                    <a:pt x="6841617" y="0"/>
                    <a:pt x="6993889" y="152400"/>
                    <a:pt x="6993889" y="340233"/>
                  </a:cubicBezTo>
                  <a:lnTo>
                    <a:pt x="6993889" y="5164582"/>
                  </a:lnTo>
                  <a:cubicBezTo>
                    <a:pt x="6993889" y="5352542"/>
                    <a:pt x="6841489" y="5504815"/>
                    <a:pt x="6653657" y="5504815"/>
                  </a:cubicBezTo>
                  <a:lnTo>
                    <a:pt x="340233" y="5504815"/>
                  </a:lnTo>
                  <a:cubicBezTo>
                    <a:pt x="152400" y="5504815"/>
                    <a:pt x="0" y="5352542"/>
                    <a:pt x="0" y="5164582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12333685" y="3476030"/>
            <a:ext cx="850553" cy="850552"/>
            <a:chOff x="0" y="0"/>
            <a:chExt cx="1134070" cy="113407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438951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2567642" y="3662065"/>
            <a:ext cx="382638" cy="478334"/>
            <a:chOff x="0" y="0"/>
            <a:chExt cx="510183" cy="637778"/>
          </a:xfrm>
        </p:grpSpPr>
        <p:sp>
          <p:nvSpPr>
            <p:cNvPr name="Freeform 28" id="28" descr="preencoded.png"/>
            <p:cNvSpPr/>
            <p:nvPr/>
          </p:nvSpPr>
          <p:spPr>
            <a:xfrm flipH="false" flipV="false" rot="0">
              <a:off x="0" y="0"/>
              <a:ext cx="510159" cy="637794"/>
            </a:xfrm>
            <a:custGeom>
              <a:avLst/>
              <a:gdLst/>
              <a:ahLst/>
              <a:cxnLst/>
              <a:rect r="r" b="b" t="t" l="l"/>
              <a:pathLst>
                <a:path h="637794" w="510159">
                  <a:moveTo>
                    <a:pt x="0" y="0"/>
                  </a:moveTo>
                  <a:lnTo>
                    <a:pt x="510159" y="0"/>
                  </a:lnTo>
                  <a:lnTo>
                    <a:pt x="510159" y="637794"/>
                  </a:lnTo>
                  <a:lnTo>
                    <a:pt x="0" y="637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" t="0" r="-8" b="2"/>
              </a:stretch>
            </a:blip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2333685" y="4600575"/>
            <a:ext cx="367679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Fraunces Bold"/>
                <a:ea typeface="Fraunces Bold"/>
                <a:cs typeface="Fraunces Bold"/>
                <a:sym typeface="Fraunces Bold"/>
              </a:rPr>
              <a:t>Economic Efficiency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333685" y="5118347"/>
            <a:ext cx="4678413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Together, they help allocate resources efficiently and enhance overall material welfare for societies.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92238" y="7535316"/>
            <a:ext cx="1630352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A balanced understanding of both micro and macro principles is crucial for navigating complex economic challenges and fostering prosperity.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2119164"/>
            <a:ext cx="9445526" cy="1790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Fraunces Bold"/>
                <a:ea typeface="Fraunces Bold"/>
                <a:cs typeface="Fraunces Bold"/>
                <a:sym typeface="Fraunces Bold"/>
              </a:rPr>
              <a:t>Conclusion: The Complete Economic Picture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4230589"/>
            <a:ext cx="944552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Microeconomics and macroeconomics are two integral sides of the same economic coin.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5456784"/>
            <a:ext cx="944552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Mastering both perspectives provides a robust framework to analyze markets, understand national economies, and predict future trends.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6682979"/>
            <a:ext cx="944552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They empower informed decision-making, from individual entrepreneurs optimizing their businesses to national governments striving for a stable and prosperous future.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DAGy-e96cBM</dc:identifier>
  <dcterms:modified xsi:type="dcterms:W3CDTF">2011-08-01T06:04:30Z</dcterms:modified>
  <cp:revision>1</cp:revision>
</cp:coreProperties>
</file>

<file path=docProps/thumbnail.jpeg>
</file>